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61" r:id="rId2"/>
    <p:sldId id="363" r:id="rId3"/>
    <p:sldId id="367" r:id="rId4"/>
    <p:sldId id="366" r:id="rId5"/>
    <p:sldId id="364" r:id="rId6"/>
    <p:sldId id="365" r:id="rId7"/>
    <p:sldId id="368" r:id="rId8"/>
    <p:sldId id="3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 Hellmann" initials="SH" lastIdx="8" clrIdx="0">
    <p:extLst>
      <p:ext uri="{19B8F6BF-5375-455C-9EA6-DF929625EA0E}">
        <p15:presenceInfo xmlns:p15="http://schemas.microsoft.com/office/powerpoint/2012/main" userId="c40a99f99401ed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4989-03CE-4FEE-8EA5-05999543CED4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AA4E2-A563-4D09-84DC-48274B52E8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84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FE63-FF25-4B7A-80D4-9EEC6565EB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0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fficinaSanITCBoo" panose="02000506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fficinaSanITCBoo" panose="02000506040000020004" pitchFamily="2" charset="0"/>
              </a:defRPr>
            </a:lvl1pPr>
          </a:lstStyle>
          <a:p>
            <a:fld id="{9AE38C40-3FF3-43E1-A588-02000F5593A8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Landesfeuerwehrverband Sachsen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fficinaSanITCBoo" panose="02000506040000020004" pitchFamily="2" charset="0"/>
              </a:defRPr>
            </a:lvl1pPr>
          </a:lstStyle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39" y="6234112"/>
            <a:ext cx="1713471" cy="4771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05" y="146052"/>
            <a:ext cx="834424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6700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37023" cy="1325563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fficinaSanITCBoo" panose="02000506040000020004" pitchFamily="2" charset="0"/>
              </a:defRPr>
            </a:lvl1pPr>
            <a:lvl2pPr>
              <a:defRPr>
                <a:latin typeface="OfficinaSanITCBoo" panose="02000506040000020004" pitchFamily="2" charset="0"/>
              </a:defRPr>
            </a:lvl2pPr>
            <a:lvl3pPr>
              <a:defRPr>
                <a:latin typeface="OfficinaSanITCBoo" panose="02000506040000020004" pitchFamily="2" charset="0"/>
              </a:defRPr>
            </a:lvl3pPr>
            <a:lvl4pPr>
              <a:defRPr>
                <a:latin typeface="OfficinaSanITCBoo" panose="02000506040000020004" pitchFamily="2" charset="0"/>
              </a:defRPr>
            </a:lvl4pPr>
            <a:lvl5pPr>
              <a:defRPr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D08E-7A47-4540-9A53-78405EDB8EF7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9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fficinaSanITCBoo" panose="02000506040000020004" pitchFamily="2" charset="0"/>
              </a:defRPr>
            </a:lvl1pPr>
            <a:lvl2pPr>
              <a:defRPr>
                <a:latin typeface="OfficinaSanITCBoo" panose="02000506040000020004" pitchFamily="2" charset="0"/>
              </a:defRPr>
            </a:lvl2pPr>
            <a:lvl3pPr>
              <a:defRPr>
                <a:latin typeface="OfficinaSanITCBoo" panose="02000506040000020004" pitchFamily="2" charset="0"/>
              </a:defRPr>
            </a:lvl3pPr>
            <a:lvl4pPr>
              <a:defRPr>
                <a:latin typeface="OfficinaSanITCBoo" panose="02000506040000020004" pitchFamily="2" charset="0"/>
              </a:defRPr>
            </a:lvl4pPr>
            <a:lvl5pPr>
              <a:defRPr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B5-51CE-4A26-B1E0-12C902C6F1C2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85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D641-9937-4D5B-BF26-3A7EF7715A35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Paul Schaarschmidt - Fachbereichsleiter Medien und Soziales - KFV ERZ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19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0" y="6356350"/>
            <a:ext cx="11530150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fficinaSanITCBoo" panose="02000506040000020004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fficinaSanITCBoo" panose="02000506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fficinaSanITCBoo" panose="02000506040000020004" pitchFamily="2" charset="0"/>
              </a:defRPr>
            </a:lvl1pPr>
          </a:lstStyle>
          <a:p>
            <a:fld id="{06731704-16AE-4815-AE0E-6CA2401C1F0A}" type="datetime1">
              <a:rPr lang="de-DE" smtClean="0"/>
              <a:t>22.09.2021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fficinaSanITCBoo" panose="02000506040000020004" pitchFamily="2" charset="0"/>
              </a:defRPr>
            </a:lvl1pPr>
          </a:lstStyle>
          <a:p>
            <a:r>
              <a:rPr lang="de-DE" dirty="0"/>
              <a:t>Landesfeuerwehrverband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fficinaSanITCBoo" panose="02000506040000020004" pitchFamily="2" charset="0"/>
              </a:defRPr>
            </a:lvl1pPr>
          </a:lstStyle>
          <a:p>
            <a:fld id="{6649FBD3-C641-4B06-B67F-926B14354DF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9388475" y="165100"/>
            <a:ext cx="2698750" cy="801688"/>
          </a:xfrm>
        </p:spPr>
        <p:txBody>
          <a:bodyPr/>
          <a:lstStyle/>
          <a:p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75" y="86722"/>
            <a:ext cx="2698750" cy="11222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4343"/>
            <a:ext cx="12192000" cy="2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02783" cy="1325563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OfficinaSanITCBoo" panose="02000506040000020004" pitchFamily="2" charset="0"/>
              </a:defRPr>
            </a:lvl1pPr>
            <a:lvl2pPr>
              <a:defRPr sz="2800">
                <a:latin typeface="OfficinaSanITCBoo" panose="02000506040000020004" pitchFamily="2" charset="0"/>
              </a:defRPr>
            </a:lvl2pPr>
            <a:lvl3pPr>
              <a:defRPr sz="2400">
                <a:latin typeface="OfficinaSanITCBoo" panose="02000506040000020004" pitchFamily="2" charset="0"/>
              </a:defRPr>
            </a:lvl3pPr>
            <a:lvl4pPr>
              <a:defRPr sz="2000">
                <a:latin typeface="OfficinaSanITCBoo" panose="02000506040000020004" pitchFamily="2" charset="0"/>
              </a:defRPr>
            </a:lvl4pPr>
            <a:lvl5pPr>
              <a:defRPr sz="2000"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9A48-78E4-4BFC-B0D8-6C98ACD098FB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7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fficinaSanITCBoo" panose="0200050604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A2F3-7C63-4E04-96C7-056DD2AE4B45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4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79674" cy="1325563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>
                <a:latin typeface="OfficinaSanITCBoo" panose="02000506040000020004" pitchFamily="2" charset="0"/>
              </a:defRPr>
            </a:lvl1pPr>
            <a:lvl2pPr>
              <a:defRPr sz="2800">
                <a:latin typeface="OfficinaSanITCBoo" panose="02000506040000020004" pitchFamily="2" charset="0"/>
              </a:defRPr>
            </a:lvl2pPr>
            <a:lvl3pPr>
              <a:defRPr sz="2400">
                <a:latin typeface="OfficinaSanITCBoo" panose="02000506040000020004" pitchFamily="2" charset="0"/>
              </a:defRPr>
            </a:lvl3pPr>
            <a:lvl4pPr>
              <a:defRPr sz="2000">
                <a:latin typeface="OfficinaSanITCBoo" panose="02000506040000020004" pitchFamily="2" charset="0"/>
              </a:defRPr>
            </a:lvl4pPr>
            <a:lvl5pPr>
              <a:defRPr sz="2000"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>
                <a:latin typeface="OfficinaSanITCBoo" panose="02000506040000020004" pitchFamily="2" charset="0"/>
              </a:defRPr>
            </a:lvl1pPr>
            <a:lvl2pPr>
              <a:defRPr sz="2800">
                <a:latin typeface="OfficinaSanITCBoo" panose="02000506040000020004" pitchFamily="2" charset="0"/>
              </a:defRPr>
            </a:lvl2pPr>
            <a:lvl3pPr>
              <a:defRPr sz="2400">
                <a:latin typeface="OfficinaSanITCBoo" panose="02000506040000020004" pitchFamily="2" charset="0"/>
              </a:defRPr>
            </a:lvl3pPr>
            <a:lvl4pPr>
              <a:defRPr sz="2000">
                <a:latin typeface="OfficinaSanITCBoo" panose="02000506040000020004" pitchFamily="2" charset="0"/>
              </a:defRPr>
            </a:lvl4pPr>
            <a:lvl5pPr>
              <a:defRPr sz="2000"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3A80-616A-450C-BDFF-961E93B7BDE8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8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fficinaSanITCBoo" panose="02000506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  <a:lvl2pPr>
              <a:defRPr>
                <a:latin typeface="OfficinaSanITCBoo" panose="02000506040000020004" pitchFamily="2" charset="0"/>
              </a:defRPr>
            </a:lvl2pPr>
            <a:lvl3pPr>
              <a:defRPr>
                <a:latin typeface="OfficinaSanITCBoo" panose="02000506040000020004" pitchFamily="2" charset="0"/>
              </a:defRPr>
            </a:lvl3pPr>
            <a:lvl4pPr>
              <a:defRPr>
                <a:latin typeface="OfficinaSanITCBoo" panose="02000506040000020004" pitchFamily="2" charset="0"/>
              </a:defRPr>
            </a:lvl4pPr>
            <a:lvl5pPr>
              <a:defRPr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fficinaSanITCBoo" panose="02000506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  <a:lvl2pPr>
              <a:defRPr>
                <a:latin typeface="OfficinaSanITCBoo" panose="02000506040000020004" pitchFamily="2" charset="0"/>
              </a:defRPr>
            </a:lvl2pPr>
            <a:lvl3pPr>
              <a:defRPr>
                <a:latin typeface="OfficinaSanITCBoo" panose="02000506040000020004" pitchFamily="2" charset="0"/>
              </a:defRPr>
            </a:lvl3pPr>
            <a:lvl4pPr>
              <a:defRPr>
                <a:latin typeface="OfficinaSanITCBoo" panose="02000506040000020004" pitchFamily="2" charset="0"/>
              </a:defRPr>
            </a:lvl4pPr>
            <a:lvl5pPr>
              <a:defRPr>
                <a:latin typeface="OfficinaSanITCBoo" panose="02000506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475-E3A3-4EBB-93FA-35B9C092A5D6}" type="datetime1">
              <a:rPr lang="de-DE" smtClean="0"/>
              <a:t>22.09.2021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2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31926" cy="1325563"/>
          </a:xfrm>
        </p:spPr>
        <p:txBody>
          <a:bodyPr/>
          <a:lstStyle>
            <a:lvl1pPr>
              <a:defRPr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3040-74AC-49C5-A578-67295123152E}" type="datetime1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3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3D85-AA43-4FA0-9274-7860DC70BB87}" type="datetime1">
              <a:rPr lang="de-DE" smtClean="0"/>
              <a:t>22.09.2021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5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fficinaSanITCBoo" panose="02000506040000020004" pitchFamily="2" charset="0"/>
              </a:defRPr>
            </a:lvl1pPr>
            <a:lvl2pPr>
              <a:defRPr sz="2800">
                <a:latin typeface="OfficinaSanITCBoo" panose="02000506040000020004" pitchFamily="2" charset="0"/>
              </a:defRPr>
            </a:lvl2pPr>
            <a:lvl3pPr>
              <a:defRPr sz="2400">
                <a:latin typeface="OfficinaSanITCBoo" panose="02000506040000020004" pitchFamily="2" charset="0"/>
              </a:defRPr>
            </a:lvl3pPr>
            <a:lvl4pPr>
              <a:defRPr sz="2000">
                <a:latin typeface="OfficinaSanITCBoo" panose="02000506040000020004" pitchFamily="2" charset="0"/>
              </a:defRPr>
            </a:lvl4pPr>
            <a:lvl5pPr>
              <a:defRPr sz="2000">
                <a:latin typeface="OfficinaSanITCBoo" panose="0200050604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fficinaSanITCBoo" panose="02000506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C49C-0621-40B5-BE48-30DB524B3ABE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5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fficinaSanITCBoo" panose="0200050604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fficinaSanITCBoo" panose="02000506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223A-D101-4EE5-A643-84201EFBD710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Landesfeuerwehrverband Sachsen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0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8C40-3FF3-43E1-A588-02000F5593A8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Landesfeuerwehrverband Sachsen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FBD3-C641-4B06-B67F-926B14354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1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fficinaSanITCBoo" panose="02000506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fficinaSanITCBoo" panose="02000506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fficinaSanITCBoo" panose="02000506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fficinaSanITCBoo" panose="02000506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fficinaSanITCBoo" panose="02000506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DC3D0F-BE23-4629-A8AA-F75FE93D7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1410957"/>
            <a:ext cx="5852160" cy="447861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382" y="1249502"/>
            <a:ext cx="11726487" cy="23415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Fachempfehlung zum Datenschutz- und zur Verschwiegenheit im Feuerwehrdienst</a:t>
            </a:r>
          </a:p>
          <a:p>
            <a:pPr algn="l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A2415-6707-4F85-9BFA-7C538033272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1" y="143932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Informationen aus dem…</a:t>
            </a:r>
          </a:p>
          <a:p>
            <a:pPr marL="0" indent="0">
              <a:buNone/>
              <a:defRPr/>
            </a:pPr>
            <a:endParaRPr lang="de-DE" b="1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2400" dirty="0">
                <a:latin typeface="+mn-lt"/>
                <a:cs typeface="Arial" panose="020B0604020202020204" pitchFamily="34" charset="0"/>
              </a:rPr>
              <a:t>Feuerwehrfunk (BOS)</a:t>
            </a:r>
          </a:p>
          <a:p>
            <a:pPr>
              <a:defRPr/>
            </a:pPr>
            <a:r>
              <a:rPr lang="de-DE" sz="2400" dirty="0">
                <a:latin typeface="+mn-lt"/>
                <a:cs typeface="Arial" panose="020B0604020202020204" pitchFamily="34" charset="0"/>
              </a:rPr>
              <a:t>Feuerwehrdienst  </a:t>
            </a:r>
          </a:p>
          <a:p>
            <a:pPr>
              <a:defRPr/>
            </a:pPr>
            <a:r>
              <a:rPr lang="de-DE" sz="2400" dirty="0">
                <a:latin typeface="+mn-lt"/>
                <a:cs typeface="Arial" panose="020B0604020202020204" pitchFamily="34" charset="0"/>
              </a:rPr>
              <a:t>mitgehörten Informationen zum Einsatz</a:t>
            </a:r>
          </a:p>
          <a:p>
            <a:pPr>
              <a:defRPr/>
            </a:pPr>
            <a:r>
              <a:rPr lang="de-DE" sz="2400" dirty="0">
                <a:latin typeface="+mn-lt"/>
                <a:cs typeface="Arial" panose="020B0604020202020204" pitchFamily="34" charset="0"/>
              </a:rPr>
              <a:t>….</a:t>
            </a:r>
          </a:p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24F273-1373-48C4-B238-0046F9A995AA}"/>
              </a:ext>
            </a:extLst>
          </p:cNvPr>
          <p:cNvSpPr txBox="1"/>
          <p:nvPr/>
        </p:nvSpPr>
        <p:spPr>
          <a:xfrm>
            <a:off x="168867" y="201938"/>
            <a:ext cx="91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Verletzung der Dienstgeheimnisse nach §353b StGB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999B3B-99AB-437D-BC56-216F93D76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79" y="1591214"/>
            <a:ext cx="3267346" cy="382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478E01-B660-416E-92D8-5CEF586B9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5461448"/>
            <a:ext cx="163387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71" y="1466446"/>
            <a:ext cx="8951886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Aussageberechtigt sind nach FwDV 100: </a:t>
            </a:r>
          </a:p>
          <a:p>
            <a:pPr>
              <a:defRPr/>
            </a:pPr>
            <a:endParaRPr lang="de-DE" sz="35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nur der Einsatzleiter </a:t>
            </a:r>
          </a:p>
          <a:p>
            <a:pPr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eine durch ihn beauftragte Person sowie der Presse-</a:t>
            </a:r>
            <a:br>
              <a:rPr lang="de-DE" sz="2600" dirty="0">
                <a:latin typeface="+mn-lt"/>
                <a:cs typeface="Arial" panose="020B0604020202020204" pitchFamily="34" charset="0"/>
              </a:rPr>
            </a:br>
            <a:r>
              <a:rPr lang="de-DE" sz="2600" dirty="0" err="1">
                <a:latin typeface="+mn-lt"/>
                <a:cs typeface="Arial" panose="020B0604020202020204" pitchFamily="34" charset="0"/>
              </a:rPr>
              <a:t>sprecher</a:t>
            </a:r>
            <a:r>
              <a:rPr lang="de-DE" sz="26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(Ober-) Bürgermeister als Dienstherr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24F273-1373-48C4-B238-0046F9A995AA}"/>
              </a:ext>
            </a:extLst>
          </p:cNvPr>
          <p:cNvSpPr txBox="1"/>
          <p:nvPr/>
        </p:nvSpPr>
        <p:spPr>
          <a:xfrm>
            <a:off x="168867" y="201938"/>
            <a:ext cx="908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Verletzung der Dienstgeheimnisse nach §353b StGB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ABAAB2-8D10-41F2-B2A6-FBFEE83D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0930" r="8519"/>
          <a:stretch/>
        </p:blipFill>
        <p:spPr>
          <a:xfrm>
            <a:off x="8027582" y="2159902"/>
            <a:ext cx="3434316" cy="3346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6EE57FD-3F16-4DC7-805E-B2CEEED98493}"/>
              </a:ext>
            </a:extLst>
          </p:cNvPr>
          <p:cNvSpPr/>
          <p:nvPr/>
        </p:nvSpPr>
        <p:spPr>
          <a:xfrm>
            <a:off x="9158686" y="5542596"/>
            <a:ext cx="144622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Foto: Stadtfeuerwehr </a:t>
            </a:r>
            <a:br>
              <a:rPr lang="de-DE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Annaberg-Buchholz</a:t>
            </a:r>
          </a:p>
        </p:txBody>
      </p:sp>
    </p:spTree>
    <p:extLst>
      <p:ext uri="{BB962C8B-B14F-4D97-AF65-F5344CB8AC3E}">
        <p14:creationId xmlns:p14="http://schemas.microsoft.com/office/powerpoint/2010/main" val="16103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63" y="1583089"/>
            <a:ext cx="10617952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de-DE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Fotos mit Originaltext des DME, </a:t>
            </a:r>
            <a:r>
              <a:rPr lang="de-DE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AlarmApps</a:t>
            </a:r>
            <a:r>
              <a:rPr lang="de-DE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oder den dazugehörigen Monitoren im Gerätehaus…</a:t>
            </a:r>
          </a:p>
          <a:p>
            <a:pPr marL="0" indent="0" algn="just">
              <a:buNone/>
              <a:defRPr/>
            </a:pPr>
            <a:endParaRPr lang="de-DE" sz="2400" dirty="0">
              <a:latin typeface="+mn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Dürfen gepostet werden?</a:t>
            </a:r>
          </a:p>
          <a:p>
            <a:pPr algn="just"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Dürfen versendet werden?</a:t>
            </a:r>
          </a:p>
          <a:p>
            <a:pPr marL="0" indent="0" algn="just"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2400" dirty="0"/>
          </a:p>
          <a:p>
            <a:pPr marL="0" indent="0" algn="just"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E620F16-7E82-4281-B567-DB7818EF6DF8}"/>
              </a:ext>
            </a:extLst>
          </p:cNvPr>
          <p:cNvSpPr txBox="1"/>
          <p:nvPr/>
        </p:nvSpPr>
        <p:spPr>
          <a:xfrm>
            <a:off x="168867" y="201938"/>
            <a:ext cx="914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Verletzung der Dienstgeheimnisse nach §353b StGB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D62B19-2E21-4373-B3CB-0F420231D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5134" r="6202" b="9208"/>
          <a:stretch/>
        </p:blipFill>
        <p:spPr>
          <a:xfrm rot="6071334">
            <a:off x="7469248" y="2892845"/>
            <a:ext cx="3565531" cy="2518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F359D7-4027-4D5E-B59C-201DE6BE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9970">
            <a:off x="7942521" y="5875302"/>
            <a:ext cx="163387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5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67" y="1631041"/>
            <a:ext cx="10524964" cy="48110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Fotos zur eigenen internen Einsatzdokumentation</a:t>
            </a:r>
            <a:r>
              <a:rPr lang="de-DE" sz="3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3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endParaRPr lang="de-DE" sz="3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Was muss mit dem Eigentümern / Verantwortlichen </a:t>
            </a:r>
            <a:br>
              <a:rPr lang="de-DE" sz="2600" dirty="0">
                <a:latin typeface="+mn-lt"/>
                <a:cs typeface="Arial" panose="020B0604020202020204" pitchFamily="34" charset="0"/>
              </a:rPr>
            </a:br>
            <a:r>
              <a:rPr lang="de-DE" sz="2600" dirty="0">
                <a:latin typeface="+mn-lt"/>
                <a:cs typeface="Arial" panose="020B0604020202020204" pitchFamily="34" charset="0"/>
              </a:rPr>
              <a:t>abgeklärt  werden?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 Insbesondere ist der Schutz des persönlichen </a:t>
            </a:r>
            <a:br>
              <a:rPr lang="de-DE" sz="2600" dirty="0">
                <a:latin typeface="+mn-lt"/>
                <a:cs typeface="Arial" panose="020B0604020202020204" pitchFamily="34" charset="0"/>
              </a:rPr>
            </a:br>
            <a:r>
              <a:rPr lang="de-DE" sz="2600" dirty="0">
                <a:latin typeface="+mn-lt"/>
                <a:cs typeface="Arial" panose="020B0604020202020204" pitchFamily="34" charset="0"/>
              </a:rPr>
              <a:t> Wohnraumes durch das Grundgesetz geschützt.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de-DE" sz="2600" dirty="0">
                <a:latin typeface="+mn-lt"/>
                <a:cs typeface="Arial" panose="020B0604020202020204" pitchFamily="34" charset="0"/>
              </a:rPr>
              <a:t> Ausnahmen? Nur mit Einverständnis, </a:t>
            </a:r>
            <a:br>
              <a:rPr lang="de-DE" sz="2600" dirty="0">
                <a:latin typeface="+mn-lt"/>
                <a:cs typeface="Arial" panose="020B0604020202020204" pitchFamily="34" charset="0"/>
              </a:rPr>
            </a:br>
            <a:r>
              <a:rPr lang="de-DE" sz="2600" dirty="0">
                <a:latin typeface="+mn-lt"/>
                <a:cs typeface="Arial" panose="020B0604020202020204" pitchFamily="34" charset="0"/>
              </a:rPr>
              <a:t> insbesondere dann, wenn diese </a:t>
            </a:r>
            <a:br>
              <a:rPr lang="de-DE" sz="2600" dirty="0">
                <a:latin typeface="+mn-lt"/>
                <a:cs typeface="Arial" panose="020B0604020202020204" pitchFamily="34" charset="0"/>
              </a:rPr>
            </a:br>
            <a:r>
              <a:rPr lang="de-DE" sz="2600" dirty="0">
                <a:latin typeface="+mn-lt"/>
                <a:cs typeface="Arial" panose="020B0604020202020204" pitchFamily="34" charset="0"/>
              </a:rPr>
              <a:t> veröffentlicht werden sollen. </a:t>
            </a:r>
          </a:p>
          <a:p>
            <a:pPr marL="0" indent="0">
              <a:buNone/>
              <a:defRPr/>
            </a:pPr>
            <a:endParaRPr lang="de-DE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07A56B-EC31-4D71-A07A-8DA9425AA1B9}"/>
              </a:ext>
            </a:extLst>
          </p:cNvPr>
          <p:cNvSpPr txBox="1"/>
          <p:nvPr/>
        </p:nvSpPr>
        <p:spPr>
          <a:xfrm>
            <a:off x="168867" y="201938"/>
            <a:ext cx="914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Verletzung der Dienstgeheimnisse nach §353b StGB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EA852B-8855-49DD-BBAA-ED040FD10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42" y="2681632"/>
            <a:ext cx="425935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D064679-3443-48F5-8AD5-8EC39019FE50}"/>
              </a:ext>
            </a:extLst>
          </p:cNvPr>
          <p:cNvSpPr/>
          <p:nvPr/>
        </p:nvSpPr>
        <p:spPr>
          <a:xfrm>
            <a:off x="9069722" y="5542596"/>
            <a:ext cx="162416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Foto: Paul Schaarschmidt</a:t>
            </a:r>
          </a:p>
        </p:txBody>
      </p:sp>
    </p:spTree>
    <p:extLst>
      <p:ext uri="{BB962C8B-B14F-4D97-AF65-F5344CB8AC3E}">
        <p14:creationId xmlns:p14="http://schemas.microsoft.com/office/powerpoint/2010/main" val="23393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84" y="1634607"/>
            <a:ext cx="11032533" cy="54773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de-DE" sz="4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Auf privaten Facebook Profilen, bei Twitter, im WhatsApp Status, Instagram…</a:t>
            </a:r>
          </a:p>
          <a:p>
            <a:pPr marL="0" indent="0">
              <a:buNone/>
              <a:defRPr/>
            </a:pPr>
            <a:endParaRPr lang="de-DE" sz="4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Storys, Berichte, Kommentare dürfen keine eigenen Bilder </a:t>
            </a:r>
            <a:b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oder Statements zu dienstlichen und vor allem 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einsatzbezogenen </a:t>
            </a: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Aspekten 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beinhalten</a:t>
            </a:r>
            <a:b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e-DE" sz="4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48 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Stunden, eine </a:t>
            </a: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wichtige Zeiteinheit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!</a:t>
            </a:r>
            <a:b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e-DE" sz="4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Gern dürfen offizielle Posts von Presse, 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Medien </a:t>
            </a: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und 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Zeitschriften in Facebook </a:t>
            </a:r>
            <a:r>
              <a:rPr lang="de-DE" sz="4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oder </a:t>
            </a: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Homepage verlinkt werden</a:t>
            </a:r>
            <a:endParaRPr lang="de-DE" sz="4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47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47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AF46A0-6858-4F81-AF1E-C45D701944D0}"/>
              </a:ext>
            </a:extLst>
          </p:cNvPr>
          <p:cNvSpPr txBox="1"/>
          <p:nvPr/>
        </p:nvSpPr>
        <p:spPr>
          <a:xfrm>
            <a:off x="168867" y="201938"/>
            <a:ext cx="914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Verletzung der Dienstgeheimnisse nach §353b StGB</a:t>
            </a:r>
          </a:p>
        </p:txBody>
      </p:sp>
      <p:pic>
        <p:nvPicPr>
          <p:cNvPr id="8" name="Grafik 7" descr="Ein Bild, das Person, draußen, tragen, haltend enthält.&#10;&#10;Automatisch generierte Beschreibung">
            <a:extLst>
              <a:ext uri="{FF2B5EF4-FFF2-40B4-BE49-F238E27FC236}">
                <a16:creationId xmlns:a16="http://schemas.microsoft.com/office/drawing/2014/main" id="{F514DF84-E7CB-4097-8423-09FAB77E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165261"/>
            <a:ext cx="4353183" cy="3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67" y="1586982"/>
            <a:ext cx="11032533" cy="547739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Auf privaten Facebook Profilen, bei Twitter, im WhatsApp Status, Instagram…</a:t>
            </a:r>
          </a:p>
          <a:p>
            <a:pPr marL="0" indent="0">
              <a:buNone/>
              <a:defRPr/>
            </a:pPr>
            <a:r>
              <a:rPr lang="de-DE" sz="47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47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2800" dirty="0">
                <a:latin typeface="+mn-lt"/>
                <a:cs typeface="Arial" panose="020B0604020202020204" pitchFamily="34" charset="0"/>
              </a:rPr>
              <a:t>Spezielle Anforderungen sind bei der </a:t>
            </a:r>
            <a:r>
              <a:rPr lang="de-DE" sz="28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2800" dirty="0" smtClean="0">
                <a:latin typeface="+mn-lt"/>
                <a:cs typeface="Arial" panose="020B0604020202020204" pitchFamily="34" charset="0"/>
              </a:rPr>
            </a:br>
            <a:r>
              <a:rPr lang="de-DE" sz="2800" dirty="0" smtClean="0">
                <a:latin typeface="+mn-lt"/>
                <a:cs typeface="Arial" panose="020B0604020202020204" pitchFamily="34" charset="0"/>
              </a:rPr>
              <a:t>Jugendfeuerwehr (JF) zu </a:t>
            </a:r>
            <a:r>
              <a:rPr lang="de-DE" sz="2800" dirty="0">
                <a:latin typeface="+mn-lt"/>
                <a:cs typeface="Arial" panose="020B0604020202020204" pitchFamily="34" charset="0"/>
              </a:rPr>
              <a:t>beachten, </a:t>
            </a:r>
            <a:r>
              <a:rPr lang="de-DE" sz="28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2800" dirty="0" smtClean="0">
                <a:latin typeface="+mn-lt"/>
                <a:cs typeface="Arial" panose="020B0604020202020204" pitchFamily="34" charset="0"/>
              </a:rPr>
            </a:br>
            <a:r>
              <a:rPr lang="de-DE" sz="2800" dirty="0" smtClean="0">
                <a:latin typeface="+mn-lt"/>
                <a:cs typeface="Arial" panose="020B0604020202020204" pitchFamily="34" charset="0"/>
              </a:rPr>
              <a:t>deren </a:t>
            </a:r>
            <a:r>
              <a:rPr lang="de-DE" sz="2800" dirty="0">
                <a:latin typeface="+mn-lt"/>
                <a:cs typeface="Arial" panose="020B0604020202020204" pitchFamily="34" charset="0"/>
              </a:rPr>
              <a:t>Einhaltung der </a:t>
            </a:r>
            <a:r>
              <a:rPr lang="de-DE" sz="2800" dirty="0" smtClean="0">
                <a:latin typeface="+mn-lt"/>
                <a:cs typeface="Arial" panose="020B0604020202020204" pitchFamily="34" charset="0"/>
              </a:rPr>
              <a:t>JF-wart </a:t>
            </a:r>
            <a:r>
              <a:rPr lang="de-DE" sz="2800" dirty="0">
                <a:latin typeface="+mn-lt"/>
                <a:cs typeface="Arial" panose="020B0604020202020204" pitchFamily="34" charset="0"/>
              </a:rPr>
              <a:t>obliegen, </a:t>
            </a:r>
            <a:r>
              <a:rPr lang="de-DE" sz="28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2800" dirty="0" smtClean="0">
                <a:latin typeface="+mn-lt"/>
                <a:cs typeface="Arial" panose="020B0604020202020204" pitchFamily="34" charset="0"/>
              </a:rPr>
            </a:br>
            <a:r>
              <a:rPr lang="de-DE" sz="2800" dirty="0" smtClean="0">
                <a:latin typeface="+mn-lt"/>
                <a:cs typeface="Arial" panose="020B0604020202020204" pitchFamily="34" charset="0"/>
              </a:rPr>
              <a:t>Einwilligung </a:t>
            </a:r>
            <a:r>
              <a:rPr lang="de-DE" sz="2800" dirty="0">
                <a:latin typeface="+mn-lt"/>
                <a:cs typeface="Arial" panose="020B0604020202020204" pitchFamily="34" charset="0"/>
              </a:rPr>
              <a:t>beider sorgeberechtigten Eltern, usw.</a:t>
            </a:r>
          </a:p>
          <a:p>
            <a:pPr marL="0" indent="0">
              <a:buNone/>
              <a:defRPr/>
            </a:pPr>
            <a:r>
              <a:rPr lang="de-DE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AF46A0-6858-4F81-AF1E-C45D701944D0}"/>
              </a:ext>
            </a:extLst>
          </p:cNvPr>
          <p:cNvSpPr txBox="1"/>
          <p:nvPr/>
        </p:nvSpPr>
        <p:spPr>
          <a:xfrm>
            <a:off x="168867" y="201938"/>
            <a:ext cx="914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Verletzung der Dienstgeheimnisse nach §353b StGB</a:t>
            </a:r>
          </a:p>
        </p:txBody>
      </p:sp>
      <p:pic>
        <p:nvPicPr>
          <p:cNvPr id="7" name="Grafik 6" descr="Ein Bild, das Person, draußen, tragen, haltend enthält.&#10;&#10;Automatisch generierte Beschreibung">
            <a:extLst>
              <a:ext uri="{FF2B5EF4-FFF2-40B4-BE49-F238E27FC236}">
                <a16:creationId xmlns:a16="http://schemas.microsoft.com/office/drawing/2014/main" id="{F514DF84-E7CB-4097-8423-09FAB77E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165261"/>
            <a:ext cx="4353183" cy="3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10AA9-9686-4AAA-98B4-741A0271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2085976"/>
            <a:ext cx="8529814" cy="2699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7000" dirty="0">
                <a:solidFill>
                  <a:srgbClr val="D41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Vielen Dank für die </a:t>
            </a:r>
            <a:r>
              <a:rPr lang="de-DE" sz="7000" dirty="0" smtClean="0">
                <a:solidFill>
                  <a:srgbClr val="D41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Aufmerksamkeit</a:t>
            </a:r>
            <a:endParaRPr lang="de-DE" sz="7000" dirty="0">
              <a:solidFill>
                <a:srgbClr val="D41D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4D213-176F-4228-936D-03A11D8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EEE3-09CF-45E0-9EEA-0F7C3419FF38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C960A-029E-4619-AD61-E3B7372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415-6707-4F85-9BFA-7C538033272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5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lienmaster LFV-Stand-05-01-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LFV-Stand-05-01-2021</Template>
  <TotalTime>0</TotalTime>
  <Words>165</Words>
  <Application>Microsoft Office PowerPoint</Application>
  <PresentationFormat>Breitbild</PresentationFormat>
  <Paragraphs>56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OfficinaSanITCBoo</vt:lpstr>
      <vt:lpstr>Folienmaster LFV-Stand-05-01-2021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Kreher</dc:creator>
  <cp:lastModifiedBy>Thomas Kreher</cp:lastModifiedBy>
  <cp:revision>52</cp:revision>
  <dcterms:created xsi:type="dcterms:W3CDTF">2019-10-29T11:01:55Z</dcterms:created>
  <dcterms:modified xsi:type="dcterms:W3CDTF">2021-09-22T06:35:07Z</dcterms:modified>
</cp:coreProperties>
</file>